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1"/>
  </p:notesMasterIdLst>
  <p:sldIdLst>
    <p:sldId id="259" r:id="rId2"/>
    <p:sldId id="260" r:id="rId3"/>
    <p:sldId id="285" r:id="rId4"/>
    <p:sldId id="301" r:id="rId5"/>
    <p:sldId id="316" r:id="rId6"/>
    <p:sldId id="317" r:id="rId7"/>
    <p:sldId id="300" r:id="rId8"/>
    <p:sldId id="303" r:id="rId9"/>
    <p:sldId id="296" r:id="rId10"/>
    <p:sldId id="318" r:id="rId11"/>
    <p:sldId id="304" r:id="rId12"/>
    <p:sldId id="305" r:id="rId13"/>
    <p:sldId id="312" r:id="rId14"/>
    <p:sldId id="310" r:id="rId15"/>
    <p:sldId id="314" r:id="rId16"/>
    <p:sldId id="313" r:id="rId17"/>
    <p:sldId id="320" r:id="rId18"/>
    <p:sldId id="319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1" autoAdjust="0"/>
  </p:normalViewPr>
  <p:slideViewPr>
    <p:cSldViewPr snapToGrid="0" snapToObjects="1">
      <p:cViewPr>
        <p:scale>
          <a:sx n="75" d="100"/>
          <a:sy n="75" d="100"/>
        </p:scale>
        <p:origin x="1896" y="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00DFC-EB4E-564A-B82C-AB1898DD23EF}" type="datetimeFigureOut">
              <a:rPr lang="en-US" smtClean="0"/>
              <a:t>8/18/16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3118F-C7EA-EE4D-AEE4-810395FF92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3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  <a:p>
            <a:endParaRPr lang="en-US" baseline="0" dirty="0" smtClean="0"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00CD3-B626-3E42-B2B8-9B552869FF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6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399360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662D9-5E77-8C48-A7FE-6BF1CB656292}" type="datetimeFigureOut">
              <a:rPr lang="en-US" smtClean="0"/>
              <a:t>8/18/16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12DE8-DD10-4E40-A4CF-BD8E60B7E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Relationship Id="rId3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Relationship Id="rId3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3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Relationship Id="rId3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8" Type="http://schemas.openxmlformats.org/officeDocument/2006/relationships/image" Target="../media/image31.tiff"/><Relationship Id="rId9" Type="http://schemas.openxmlformats.org/officeDocument/2006/relationships/image" Target="../media/image32.tiff"/><Relationship Id="rId10" Type="http://schemas.openxmlformats.org/officeDocument/2006/relationships/image" Target="../media/image33.tiff"/><Relationship Id="rId11" Type="http://schemas.openxmlformats.org/officeDocument/2006/relationships/image" Target="../media/image3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Relationship Id="rId3" Type="http://schemas.openxmlformats.org/officeDocument/2006/relationships/image" Target="../media/image3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Relationship Id="rId3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2.em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Relationship Id="rId3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Relationship Id="rId3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Relationship Id="rId3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4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901470"/>
            <a:ext cx="7772400" cy="939012"/>
          </a:xfrm>
        </p:spPr>
        <p:txBody>
          <a:bodyPr>
            <a:noAutofit/>
          </a:bodyPr>
          <a:lstStyle/>
          <a:p>
            <a:r>
              <a:rPr lang="en-US" sz="2800" dirty="0" smtClean="0"/>
              <a:t>Winning The Digital War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b="1" dirty="0">
              <a:latin typeface="Bekraf Sans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85957"/>
            <a:ext cx="6400800" cy="1152505"/>
          </a:xfrm>
        </p:spPr>
        <p:txBody>
          <a:bodyPr>
            <a:normAutofit fontScale="62500" lnSpcReduction="20000"/>
          </a:bodyPr>
          <a:lstStyle/>
          <a:p>
            <a:r>
              <a:rPr lang="en-US" sz="2400" b="1" dirty="0" smtClean="0"/>
              <a:t>Dr. Hari Sungkari</a:t>
            </a:r>
          </a:p>
          <a:p>
            <a:r>
              <a:rPr lang="en-US" sz="2400" b="1" dirty="0" smtClean="0"/>
              <a:t>Deputy of Infrastructure</a:t>
            </a:r>
          </a:p>
          <a:p>
            <a:r>
              <a:rPr lang="en-US" sz="2400" b="1" dirty="0" smtClean="0"/>
              <a:t>BADAN EKONOMI KREATIF</a:t>
            </a:r>
          </a:p>
          <a:p>
            <a:r>
              <a:rPr lang="id-ID" sz="2000" dirty="0" smtClean="0"/>
              <a:t>Jakarta August </a:t>
            </a:r>
            <a:r>
              <a:rPr lang="id-ID" sz="2000" dirty="0" smtClean="0"/>
              <a:t>22nd</a:t>
            </a:r>
          </a:p>
          <a:p>
            <a:r>
              <a:rPr lang="id-ID" sz="2000" dirty="0" smtClean="0"/>
              <a:t>, </a:t>
            </a:r>
            <a:r>
              <a:rPr lang="en-US" sz="2000" dirty="0" smtClean="0"/>
              <a:t> </a:t>
            </a:r>
            <a:r>
              <a:rPr lang="en-US" sz="2000" dirty="0" smtClean="0"/>
              <a:t>2016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11277"/>
            <a:ext cx="1909026" cy="178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10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060450"/>
            <a:ext cx="8547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89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11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060450"/>
            <a:ext cx="8547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0463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47" descr="G:\edit foto ojesy.png"/>
          <p:cNvPicPr preferRelativeResize="0"/>
          <p:nvPr/>
        </p:nvPicPr>
        <p:blipFill rotWithShape="1">
          <a:blip r:embed="rId2">
            <a:alphaModFix/>
          </a:blip>
          <a:srcRect l="6096" r="7210"/>
          <a:stretch/>
        </p:blipFill>
        <p:spPr>
          <a:xfrm>
            <a:off x="1119466" y="710958"/>
            <a:ext cx="7285212" cy="539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12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Shape 148"/>
          <p:cNvSpPr txBox="1">
            <a:spLocks noGrp="1"/>
          </p:cNvSpPr>
          <p:nvPr/>
        </p:nvSpPr>
        <p:spPr>
          <a:xfrm>
            <a:off x="527238" y="2016301"/>
            <a:ext cx="3484644" cy="9048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pPr marL="0" marR="0" lvl="0" indent="0" algn="ctr" rtl="0">
              <a:spcBef>
                <a:spcPts val="0"/>
              </a:spcBef>
              <a:buClr>
                <a:srgbClr val="00B0F0"/>
              </a:buClr>
              <a:buSzPct val="25000"/>
              <a:buFont typeface="Cantata One"/>
              <a:buNone/>
            </a:pPr>
            <a:r>
              <a:rPr lang="id-ID" sz="3600" b="0" i="0" u="none" strike="noStrike" cap="none">
                <a:solidFill>
                  <a:srgbClr val="00B0F0"/>
                </a:solidFill>
                <a:latin typeface="Cantata One"/>
                <a:ea typeface="Cantata One"/>
                <a:cs typeface="Cantata One"/>
                <a:sym typeface="Cantata One"/>
              </a:rPr>
              <a:t>Feel Comfort. </a:t>
            </a:r>
            <a:br>
              <a:rPr lang="id-ID" sz="3600" b="0" i="0" u="none" strike="noStrike" cap="none">
                <a:solidFill>
                  <a:srgbClr val="00B0F0"/>
                </a:solidFill>
                <a:latin typeface="Cantata One"/>
                <a:ea typeface="Cantata One"/>
                <a:cs typeface="Cantata One"/>
                <a:sym typeface="Cantata One"/>
              </a:rPr>
            </a:br>
            <a:r>
              <a:rPr lang="id-ID" sz="3600" b="0" i="0" u="none" strike="noStrike" cap="none">
                <a:solidFill>
                  <a:srgbClr val="00B0F0"/>
                </a:solidFill>
                <a:latin typeface="Cantata One"/>
                <a:ea typeface="Cantata One"/>
                <a:cs typeface="Cantata One"/>
                <a:sym typeface="Cantata One"/>
              </a:rPr>
              <a:t>Women Rider</a:t>
            </a:r>
            <a:r>
              <a:rPr lang="id-ID" sz="3600" b="0" i="0" u="none" strike="noStrike" cap="none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</p:txBody>
      </p:sp>
      <p:pic>
        <p:nvPicPr>
          <p:cNvPr id="17" name="Shape 149" descr="C:\Users\DELL\Downloads\Logo Ojesy 2.png"/>
          <p:cNvPicPr preferRelativeResize="0"/>
          <p:nvPr/>
        </p:nvPicPr>
        <p:blipFill rotWithShape="1">
          <a:blip r:embed="rId4">
            <a:alphaModFix/>
          </a:blip>
          <a:srcRect r="-1332" b="16666"/>
          <a:stretch/>
        </p:blipFill>
        <p:spPr>
          <a:xfrm>
            <a:off x="1180642" y="516002"/>
            <a:ext cx="2744271" cy="11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50"/>
          <p:cNvSpPr/>
          <p:nvPr/>
        </p:nvSpPr>
        <p:spPr>
          <a:xfrm>
            <a:off x="903786" y="5401492"/>
            <a:ext cx="2140412" cy="3755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id-ID" sz="1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PT Ojek Syari Indonesia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id-ID" sz="1800" b="0" i="0" u="none" strike="noStrike" cap="none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ojeksyari.com</a:t>
            </a:r>
            <a:endParaRPr lang="id-ID" sz="18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092691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lid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70" y="917370"/>
            <a:ext cx="6963508" cy="5222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13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454879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14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19" y="550043"/>
            <a:ext cx="7310558" cy="41121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7854" y="4889303"/>
            <a:ext cx="7386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Cristianto</a:t>
            </a:r>
            <a:r>
              <a:rPr lang="en-US" dirty="0"/>
              <a:t> Rian. “Dari program BEKUP,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panduan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model </a:t>
            </a:r>
            <a:r>
              <a:rPr lang="en-US" dirty="0" err="1"/>
              <a:t>bisnis</a:t>
            </a:r>
            <a:r>
              <a:rPr lang="en-US" dirty="0"/>
              <a:t>,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Bekraf</a:t>
            </a:r>
            <a:r>
              <a:rPr lang="en-US" dirty="0"/>
              <a:t>,” </a:t>
            </a:r>
            <a:r>
              <a:rPr lang="en-US" dirty="0" err="1"/>
              <a:t>ujar</a:t>
            </a:r>
            <a:r>
              <a:rPr lang="en-US" dirty="0"/>
              <a:t> Rian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siaran</a:t>
            </a:r>
            <a:r>
              <a:rPr lang="en-US" dirty="0"/>
              <a:t> </a:t>
            </a:r>
            <a:r>
              <a:rPr lang="en-US" dirty="0" err="1"/>
              <a:t>pers</a:t>
            </a:r>
            <a:r>
              <a:rPr lang="en-US" dirty="0"/>
              <a:t> yang </a:t>
            </a:r>
            <a:r>
              <a:rPr lang="en-US" dirty="0" err="1"/>
              <a:t>diterima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i="1" dirty="0">
                <a:solidFill>
                  <a:srgbClr val="262626"/>
                </a:solidFill>
              </a:rPr>
              <a:t>Tech in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0857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15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72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/>
              <a:t>Bekraf</a:t>
            </a:r>
            <a:r>
              <a:rPr lang="en-US" sz="3200" dirty="0"/>
              <a:t> </a:t>
            </a:r>
            <a:r>
              <a:rPr lang="en-US" sz="3200" dirty="0" err="1"/>
              <a:t>Umumkan</a:t>
            </a:r>
            <a:r>
              <a:rPr lang="en-US" sz="3200" dirty="0"/>
              <a:t> 10 Startup Indonesia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Ikut</a:t>
            </a:r>
            <a:r>
              <a:rPr lang="en-US" sz="3200" dirty="0"/>
              <a:t> Startup Istanbul 2016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82" y="1958350"/>
            <a:ext cx="2134685" cy="12007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82" y="3470077"/>
            <a:ext cx="2158683" cy="12142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2" y="4998041"/>
            <a:ext cx="2158683" cy="1214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644" y="1953218"/>
            <a:ext cx="2158684" cy="1214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42" y="3470077"/>
            <a:ext cx="2158685" cy="1214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0710" y="4986938"/>
            <a:ext cx="2138617" cy="1202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862" y="3478631"/>
            <a:ext cx="1086654" cy="12057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0683" y="1953218"/>
            <a:ext cx="3074050" cy="12247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0684" y="3470077"/>
            <a:ext cx="1892810" cy="12298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9644" y="4958032"/>
            <a:ext cx="1943850" cy="12959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489644" y="502154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767676"/>
                </a:solidFill>
                <a:latin typeface="DroidSans-Bold" charset="0"/>
              </a:rPr>
              <a:t>BlumbangReksa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8914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16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19" y="1990416"/>
            <a:ext cx="8551333" cy="3429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9919" y="930070"/>
            <a:ext cx="8194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Seribu</a:t>
            </a:r>
            <a:r>
              <a:rPr lang="en-US" sz="2000" dirty="0"/>
              <a:t> Developer </a:t>
            </a:r>
            <a:r>
              <a:rPr lang="en-US" sz="2000" dirty="0" err="1"/>
              <a:t>Kumpul</a:t>
            </a:r>
            <a:r>
              <a:rPr lang="en-US" sz="2000" dirty="0"/>
              <a:t> di Yogyakarta, </a:t>
            </a:r>
            <a:r>
              <a:rPr lang="en-US" sz="2000" dirty="0" err="1" smtClean="0"/>
              <a:t>berbagai</a:t>
            </a:r>
            <a:r>
              <a:rPr lang="en-US" sz="2000" dirty="0" smtClean="0"/>
              <a:t> </a:t>
            </a:r>
            <a:r>
              <a:rPr lang="en-US" sz="2000" dirty="0" err="1"/>
              <a:t>Sesi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Stand Festival </a:t>
            </a:r>
            <a:r>
              <a:rPr lang="en-US" sz="2000" dirty="0" err="1" smtClean="0"/>
              <a:t>mereka</a:t>
            </a:r>
            <a:r>
              <a:rPr lang="en-US" sz="2000" dirty="0" smtClean="0"/>
              <a:t> </a:t>
            </a:r>
            <a:r>
              <a:rPr lang="en-US" sz="2000" dirty="0" err="1"/>
              <a:t>dalam</a:t>
            </a:r>
            <a:r>
              <a:rPr lang="en-US" sz="2000" dirty="0"/>
              <a:t> BEKRAF Developer Day</a:t>
            </a:r>
          </a:p>
        </p:txBody>
      </p:sp>
    </p:spTree>
    <p:extLst>
      <p:ext uri="{BB962C8B-B14F-4D97-AF65-F5344CB8AC3E}">
        <p14:creationId xmlns:p14="http://schemas.microsoft.com/office/powerpoint/2010/main" val="2010863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17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564"/>
            <a:ext cx="9144000" cy="5628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8191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18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8959425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konomi Kreatif adalah Pilar Perekonomian Masa Depan.png (599×40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" y="-6406"/>
            <a:ext cx="9143597" cy="61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9664" y="6327849"/>
            <a:ext cx="8858250" cy="281327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pPr algn="l"/>
            <a:r>
              <a:rPr lang="id-ID" sz="1400" dirty="0">
                <a:latin typeface="Consolas" panose="020B0609020204030204" pitchFamily="49" charset="0"/>
                <a:cs typeface="Consolas" panose="020B0609020204030204" pitchFamily="49" charset="0"/>
              </a:rPr>
              <a:t>“Presiden Joko Widodo saat meresmikan kegiatan Temu Kreatif Nasional 2015”</a:t>
            </a:r>
            <a:endParaRPr lang="id-ID" sz="1400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19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0748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4564884" y="892030"/>
            <a:ext cx="4264673" cy="53043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l"/>
            <a:r>
              <a:rPr lang="en-US" sz="2000" dirty="0" smtClean="0"/>
              <a:t>SUB SEKTOR EKONOMI KREATIF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aplikasi</a:t>
            </a:r>
            <a:r>
              <a:rPr lang="en-US" sz="2000" dirty="0" smtClean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smtClean="0"/>
              <a:t>game,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arsitektur</a:t>
            </a:r>
            <a:r>
              <a:rPr lang="en-US" sz="2000" dirty="0"/>
              <a:t>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desain</a:t>
            </a:r>
            <a:r>
              <a:rPr lang="en-US" sz="2000" dirty="0" smtClean="0"/>
              <a:t> </a:t>
            </a:r>
            <a:r>
              <a:rPr lang="en-US" sz="2000" dirty="0"/>
              <a:t>interior</a:t>
            </a:r>
            <a:r>
              <a:rPr lang="en-US" sz="2000" dirty="0" smtClean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desain</a:t>
            </a:r>
            <a:r>
              <a:rPr lang="en-US" sz="2000" dirty="0" smtClean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 visual,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desain</a:t>
            </a:r>
            <a:r>
              <a:rPr lang="en-US" sz="2000" dirty="0" smtClean="0"/>
              <a:t> </a:t>
            </a:r>
            <a:r>
              <a:rPr lang="en-US" sz="2000" dirty="0" err="1"/>
              <a:t>produk</a:t>
            </a:r>
            <a:r>
              <a:rPr lang="en-US" sz="2000" dirty="0" smtClean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fashion</a:t>
            </a:r>
            <a:r>
              <a:rPr lang="en-US" sz="2000" dirty="0"/>
              <a:t>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film</a:t>
            </a:r>
            <a:r>
              <a:rPr lang="en-US" sz="2000" dirty="0"/>
              <a:t>, </a:t>
            </a:r>
            <a:r>
              <a:rPr lang="en-US" sz="2000" dirty="0" err="1"/>
              <a:t>animasi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video,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fotografi</a:t>
            </a:r>
            <a:r>
              <a:rPr lang="en-US" sz="2000" dirty="0"/>
              <a:t>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kriya</a:t>
            </a:r>
            <a:r>
              <a:rPr lang="en-US" sz="2000" dirty="0"/>
              <a:t>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kuliner</a:t>
            </a:r>
            <a:r>
              <a:rPr lang="en-US" sz="2000" dirty="0"/>
              <a:t>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musik</a:t>
            </a:r>
            <a:r>
              <a:rPr lang="en-US" sz="2000" dirty="0"/>
              <a:t>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penerbitan</a:t>
            </a:r>
            <a:r>
              <a:rPr lang="en-US" sz="2000" dirty="0"/>
              <a:t>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periklanan</a:t>
            </a:r>
            <a:r>
              <a:rPr lang="en-US" sz="2000" dirty="0"/>
              <a:t>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seni</a:t>
            </a:r>
            <a:r>
              <a:rPr lang="en-US" sz="2000" dirty="0" smtClean="0"/>
              <a:t> </a:t>
            </a:r>
            <a:r>
              <a:rPr lang="en-US" sz="2000" dirty="0" err="1"/>
              <a:t>pertunjukan</a:t>
            </a:r>
            <a:r>
              <a:rPr lang="en-US" sz="2000" dirty="0"/>
              <a:t>, 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seni</a:t>
            </a:r>
            <a:r>
              <a:rPr lang="en-US" sz="2000" dirty="0" smtClean="0"/>
              <a:t> </a:t>
            </a:r>
            <a:r>
              <a:rPr lang="en-US" sz="2000" dirty="0" err="1"/>
              <a:t>rupa</a:t>
            </a:r>
            <a:r>
              <a:rPr lang="en-US" sz="2000" dirty="0" smtClean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televisi</a:t>
            </a:r>
            <a:r>
              <a:rPr lang="en-US" sz="2000" dirty="0" smtClean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smtClean="0"/>
              <a:t>radio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194882" y="1247135"/>
            <a:ext cx="2610996" cy="1019027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pPr algn="r" rtl="0" latinLnBrk="1" hangingPunct="0"/>
            <a:r>
              <a:rPr lang="en-US" sz="3100" dirty="0" smtClean="0">
                <a:solidFill>
                  <a:srgbClr val="D3CEB6"/>
                </a:solidFill>
              </a:rPr>
              <a:t>CREATIVE</a:t>
            </a:r>
            <a:br>
              <a:rPr lang="en-US" sz="3100" dirty="0" smtClean="0">
                <a:solidFill>
                  <a:srgbClr val="D3CEB6"/>
                </a:solidFill>
              </a:rPr>
            </a:br>
            <a:r>
              <a:rPr lang="en-US" sz="3100" dirty="0" smtClean="0">
                <a:solidFill>
                  <a:srgbClr val="D3CEB6"/>
                </a:solidFill>
              </a:rPr>
              <a:t>ECONOMY</a:t>
            </a:r>
            <a:endParaRPr lang="en-US" sz="3100" dirty="0">
              <a:solidFill>
                <a:srgbClr val="D3CEB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9407" y="2903154"/>
            <a:ext cx="280647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baseline="30000" dirty="0"/>
              <a:t>PERATURAN PRESIDEN REPUBLIK INDONESIA NOMOR 6 TAHUN </a:t>
            </a:r>
            <a:r>
              <a:rPr lang="en-US" sz="2400" b="1" baseline="30000" dirty="0" smtClean="0"/>
              <a:t>2015</a:t>
            </a:r>
            <a:r>
              <a:rPr lang="en-US" sz="2400" b="1" baseline="30000" dirty="0"/>
              <a:t>TENTANG</a:t>
            </a:r>
          </a:p>
          <a:p>
            <a:pPr algn="r"/>
            <a:r>
              <a:rPr lang="en-US" sz="2400" b="1" baseline="30000" dirty="0"/>
              <a:t>BADAN EKONOMI KREATIF</a:t>
            </a:r>
            <a:endParaRPr lang="en-US" sz="2400" dirty="0"/>
          </a:p>
          <a:p>
            <a:pPr algn="r"/>
            <a:endParaRPr lang="en-US" sz="2400" b="1" baseline="30000" dirty="0" smtClean="0"/>
          </a:p>
          <a:p>
            <a:pPr algn="r"/>
            <a:endParaRPr lang="en-US" sz="2400" b="1" baseline="30000" dirty="0" smtClean="0"/>
          </a:p>
          <a:p>
            <a:pPr algn="r"/>
            <a:r>
              <a:rPr lang="en-US" sz="2400" b="1" baseline="30000" dirty="0" smtClean="0"/>
              <a:t>Jo</a:t>
            </a:r>
          </a:p>
          <a:p>
            <a:pPr algn="r"/>
            <a:endParaRPr lang="en-US" sz="2400" b="1" baseline="30000" dirty="0" smtClean="0"/>
          </a:p>
          <a:p>
            <a:pPr algn="r"/>
            <a:r>
              <a:rPr lang="en-US" sz="2400" b="1" baseline="30000" dirty="0"/>
              <a:t>PERATURAN PRESIDEN REPUBLIK </a:t>
            </a:r>
            <a:r>
              <a:rPr lang="en-US" sz="2400" b="1" baseline="30000" dirty="0" smtClean="0"/>
              <a:t>INDONESIA </a:t>
            </a:r>
            <a:r>
              <a:rPr lang="en-US" sz="2400" b="1" baseline="30000" dirty="0"/>
              <a:t>NOMOR </a:t>
            </a:r>
            <a:endParaRPr lang="en-US" sz="2400" b="1" baseline="30000" dirty="0" smtClean="0"/>
          </a:p>
          <a:p>
            <a:pPr algn="r"/>
            <a:r>
              <a:rPr lang="en-US" sz="2400" b="1" baseline="30000" dirty="0" smtClean="0"/>
              <a:t> 72 TAHUN 2015</a:t>
            </a:r>
            <a:endParaRPr lang="en-US" sz="2400" b="1" baseline="30000" dirty="0"/>
          </a:p>
          <a:p>
            <a:pPr algn="r"/>
            <a:r>
              <a:rPr lang="en-US" sz="2400" b="1" baseline="30000" dirty="0"/>
              <a:t>TENTANG</a:t>
            </a:r>
          </a:p>
          <a:p>
            <a:pPr algn="r"/>
            <a:r>
              <a:rPr lang="en-US" sz="2400" b="1" baseline="30000" dirty="0"/>
              <a:t>BADAN EKONOMI KREATIF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5752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258475" y="2844368"/>
            <a:ext cx="4466293" cy="10760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ea typeface="+mj-ea"/>
                <a:cs typeface="Consolas" pitchFamily="49" charset="0"/>
              </a:rPr>
              <a:t>I n f r a s t r u k t u r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355" y="5740400"/>
            <a:ext cx="1546631" cy="1029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21345" y="555835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 flipV="1">
            <a:off x="421345" y="393464"/>
            <a:ext cx="3384533" cy="9151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774939" y="402615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47" y="4091969"/>
            <a:ext cx="1622994" cy="71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302682"/>
            <a:ext cx="8606452" cy="1866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049" y="4942585"/>
            <a:ext cx="1622995" cy="6836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08315" y="4267734"/>
            <a:ext cx="1145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MARKET PLACE</a:t>
            </a:r>
            <a:endParaRPr lang="en-US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139" y="4569599"/>
            <a:ext cx="1434587" cy="8388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3253" y="4737222"/>
            <a:ext cx="3373873" cy="9603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912" y="3720144"/>
            <a:ext cx="2582333" cy="9915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8649" y="3784314"/>
            <a:ext cx="1598477" cy="8169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838" y="5740401"/>
            <a:ext cx="4248146" cy="10507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838" y="3804514"/>
            <a:ext cx="2106862" cy="74266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91838" y="4711668"/>
            <a:ext cx="118744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BUSINESS </a:t>
            </a:r>
          </a:p>
          <a:p>
            <a:r>
              <a:rPr lang="en-US" sz="1600" dirty="0" smtClean="0"/>
              <a:t>INCUBATOR</a:t>
            </a: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4518799"/>
            <a:ext cx="1605576" cy="10111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0913" y="5740401"/>
            <a:ext cx="1511813" cy="10292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5458" y="5740401"/>
            <a:ext cx="926587" cy="105077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21345" y="834417"/>
            <a:ext cx="13030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Hak</a:t>
            </a:r>
            <a:r>
              <a:rPr lang="en-US" sz="2000" dirty="0" smtClean="0"/>
              <a:t> </a:t>
            </a:r>
            <a:r>
              <a:rPr lang="en-US" sz="2000" dirty="0" err="1" smtClean="0"/>
              <a:t>atas</a:t>
            </a:r>
            <a:endParaRPr lang="en-US" sz="2000" dirty="0" smtClean="0"/>
          </a:p>
          <a:p>
            <a:r>
              <a:rPr lang="en-US" sz="2000" dirty="0" err="1" smtClean="0"/>
              <a:t>Kekayaan</a:t>
            </a:r>
            <a:endParaRPr lang="en-US" sz="2000" dirty="0" smtClean="0"/>
          </a:p>
          <a:p>
            <a:r>
              <a:rPr lang="en-US" sz="2000" dirty="0" err="1" smtClean="0"/>
              <a:t>Intelektual</a:t>
            </a:r>
            <a:endParaRPr lang="en-US" sz="20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2077154" y="847578"/>
            <a:ext cx="1987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/>
              <a:t>Akses</a:t>
            </a:r>
            <a:endParaRPr lang="en-US" sz="2000" dirty="0" smtClean="0"/>
          </a:p>
          <a:p>
            <a:pPr algn="ctr"/>
            <a:r>
              <a:rPr lang="en-US" sz="2000" dirty="0" err="1" smtClean="0"/>
              <a:t>Permodalan</a:t>
            </a:r>
            <a:endParaRPr lang="en-US" sz="200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4988751" y="814821"/>
            <a:ext cx="13365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Akses</a:t>
            </a:r>
            <a:endParaRPr lang="en-US" sz="2000" dirty="0" smtClean="0"/>
          </a:p>
          <a:p>
            <a:pPr algn="ctr"/>
            <a:r>
              <a:rPr lang="en-US" sz="2000" dirty="0" err="1" smtClean="0"/>
              <a:t>Pemasaran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7499947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4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09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DIGITALISASI PELAKU </a:t>
            </a:r>
            <a:br>
              <a:rPr lang="en-US" dirty="0" smtClean="0"/>
            </a:br>
            <a:r>
              <a:rPr lang="en-US" dirty="0" smtClean="0"/>
              <a:t>EKONOMI KREATIF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95795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49" y="755469"/>
            <a:ext cx="6893169" cy="5169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5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063245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6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49" y="1062969"/>
            <a:ext cx="6632158" cy="3675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2541" y="5057023"/>
            <a:ext cx="6380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28282"/>
                </a:solidFill>
              </a:rPr>
              <a:t>"</a:t>
            </a:r>
            <a:r>
              <a:rPr lang="en-US" dirty="0" err="1"/>
              <a:t>Lewat</a:t>
            </a:r>
            <a:r>
              <a:rPr lang="en-US" dirty="0"/>
              <a:t> </a:t>
            </a:r>
            <a:r>
              <a:rPr lang="en-US" dirty="0" err="1"/>
              <a:t>kerjasama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Bekraf</a:t>
            </a:r>
            <a:r>
              <a:rPr lang="en-US" dirty="0"/>
              <a:t>, kami </a:t>
            </a:r>
            <a:r>
              <a:rPr lang="en-US" dirty="0" err="1"/>
              <a:t>berkomitmen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mengajak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100.000 </a:t>
            </a:r>
            <a:r>
              <a:rPr lang="en-US" dirty="0" err="1"/>
              <a:t>pelaku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kreatif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go online."</a:t>
            </a:r>
            <a:r>
              <a:rPr lang="en-US" dirty="0">
                <a:latin typeface="NotoSerif" charset="0"/>
              </a:rPr>
              <a:t> </a:t>
            </a:r>
            <a:r>
              <a:rPr lang="en-US" dirty="0" smtClean="0">
                <a:latin typeface="NotoSerif" charset="0"/>
              </a:rPr>
              <a:t> (</a:t>
            </a:r>
            <a:r>
              <a:rPr lang="en-US" dirty="0" err="1" smtClean="0">
                <a:latin typeface="NotoSerif" charset="0"/>
              </a:rPr>
              <a:t>Achmad</a:t>
            </a:r>
            <a:r>
              <a:rPr lang="en-US" dirty="0" smtClean="0">
                <a:latin typeface="NotoSerif" charset="0"/>
              </a:rPr>
              <a:t> </a:t>
            </a:r>
            <a:r>
              <a:rPr lang="en-US" dirty="0" err="1" smtClean="0">
                <a:latin typeface="NotoSerif" charset="0"/>
              </a:rPr>
              <a:t>Zaky</a:t>
            </a:r>
            <a:r>
              <a:rPr lang="en-US" dirty="0" smtClean="0">
                <a:latin typeface="NotoSerif" charset="0"/>
              </a:rPr>
              <a:t>, CEO </a:t>
            </a:r>
            <a:r>
              <a:rPr lang="en-US" dirty="0" err="1" smtClean="0">
                <a:latin typeface="NotoSerif" charset="0"/>
              </a:rPr>
              <a:t>Bukalapak</a:t>
            </a:r>
            <a:r>
              <a:rPr lang="en-US" dirty="0" smtClean="0">
                <a:latin typeface="NotoSerif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3817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7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4" y="888911"/>
            <a:ext cx="7620000" cy="4279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7855" y="461606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272727"/>
                </a:solidFill>
                <a:latin typeface="Roboto-Regular" charset="0"/>
              </a:rPr>
              <a:t>fp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9135" y="5233574"/>
            <a:ext cx="7521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/>
              <a:t>25 </a:t>
            </a:r>
            <a:r>
              <a:rPr lang="en-US" sz="1600" dirty="0" err="1"/>
              <a:t>Juli</a:t>
            </a:r>
            <a:r>
              <a:rPr lang="en-US" sz="1600" dirty="0"/>
              <a:t> 2016, </a:t>
            </a:r>
            <a:r>
              <a:rPr lang="en-US" sz="1600" dirty="0" err="1"/>
              <a:t>Blibli.com</a:t>
            </a:r>
            <a:r>
              <a:rPr lang="en-US" sz="1600" dirty="0"/>
              <a:t> </a:t>
            </a:r>
            <a:r>
              <a:rPr lang="en-US" sz="1600" dirty="0" err="1"/>
              <a:t>bekerja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Badan</a:t>
            </a:r>
            <a:r>
              <a:rPr lang="en-US" sz="1600" dirty="0"/>
              <a:t> </a:t>
            </a:r>
            <a:r>
              <a:rPr lang="en-US" sz="1600" dirty="0" err="1"/>
              <a:t>Ekonomi</a:t>
            </a:r>
            <a:r>
              <a:rPr lang="en-US" sz="1600" dirty="0"/>
              <a:t> </a:t>
            </a:r>
            <a:r>
              <a:rPr lang="en-US" sz="1600" dirty="0" err="1"/>
              <a:t>Kreatif</a:t>
            </a:r>
            <a:r>
              <a:rPr lang="en-US" sz="1600" dirty="0"/>
              <a:t> (BEKRAF) </a:t>
            </a:r>
            <a:r>
              <a:rPr lang="en-US" sz="1600" dirty="0" err="1"/>
              <a:t>meluncurkan</a:t>
            </a:r>
            <a:r>
              <a:rPr lang="en-US" sz="1600" dirty="0"/>
              <a:t> The Big Start Indonesia yang </a:t>
            </a:r>
            <a:r>
              <a:rPr lang="en-US" sz="1600" dirty="0" err="1"/>
              <a:t>merupakan</a:t>
            </a:r>
            <a:r>
              <a:rPr lang="en-US" sz="1600" dirty="0"/>
              <a:t> web series </a:t>
            </a:r>
            <a:r>
              <a:rPr lang="en-US" sz="1600" dirty="0" err="1"/>
              <a:t>kompetisi</a:t>
            </a:r>
            <a:r>
              <a:rPr lang="en-US" sz="1600" dirty="0"/>
              <a:t> </a:t>
            </a:r>
            <a:r>
              <a:rPr lang="en-US" sz="1600" dirty="0" err="1"/>
              <a:t>pertama</a:t>
            </a:r>
            <a:r>
              <a:rPr lang="en-US" sz="1600" dirty="0"/>
              <a:t> yang </a:t>
            </a:r>
            <a:r>
              <a:rPr lang="en-US" sz="1600" dirty="0" err="1"/>
              <a:t>berfokus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pencarian</a:t>
            </a:r>
            <a:r>
              <a:rPr lang="en-US" sz="1600" dirty="0"/>
              <a:t> </a:t>
            </a:r>
            <a:r>
              <a:rPr lang="en-US" sz="1600" dirty="0" err="1"/>
              <a:t>pengusaha</a:t>
            </a:r>
            <a:r>
              <a:rPr lang="en-US" sz="1600" dirty="0"/>
              <a:t> </a:t>
            </a:r>
            <a:r>
              <a:rPr lang="en-US" sz="1600" dirty="0" err="1"/>
              <a:t>kreatif</a:t>
            </a:r>
            <a:r>
              <a:rPr lang="en-US" sz="1600" dirty="0"/>
              <a:t> </a:t>
            </a:r>
            <a:r>
              <a:rPr lang="en-US" sz="1600" dirty="0" err="1"/>
              <a:t>lokal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produk-produk</a:t>
            </a:r>
            <a:r>
              <a:rPr lang="en-US" sz="1600" dirty="0"/>
              <a:t> </a:t>
            </a:r>
            <a:r>
              <a:rPr lang="en-US" sz="1600" dirty="0" err="1"/>
              <a:t>terbaik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57407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8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219200"/>
            <a:ext cx="5524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6699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9521" b="30559"/>
          <a:stretch/>
        </p:blipFill>
        <p:spPr>
          <a:xfrm>
            <a:off x="7433494" y="5168811"/>
            <a:ext cx="1710506" cy="1685309"/>
          </a:xfrm>
          <a:prstGeom prst="rect">
            <a:avLst/>
          </a:prstGeom>
        </p:spPr>
      </p:pic>
      <p:sp>
        <p:nvSpPr>
          <p:cNvPr id="7" name="Shape 48"/>
          <p:cNvSpPr/>
          <p:nvPr/>
        </p:nvSpPr>
        <p:spPr>
          <a:xfrm>
            <a:off x="-33916" y="6385285"/>
            <a:ext cx="7613811" cy="0"/>
          </a:xfrm>
          <a:prstGeom prst="line">
            <a:avLst/>
          </a:prstGeom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8318215" y="6242022"/>
            <a:ext cx="593037" cy="256729"/>
          </a:xfrm>
          <a:prstGeom prst="rect">
            <a:avLst/>
          </a:prstGeom>
        </p:spPr>
        <p:txBody>
          <a:bodyPr vert="horz" lIns="64291" tIns="32146" rIns="64291" bIns="32146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4AF16E-9D8D-4F2A-A52C-331569F4763E}" type="slidenum">
              <a:rPr lang="id-ID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9</a:t>
            </a:fld>
            <a:endParaRPr lang="id-ID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47"/>
          <p:cNvSpPr/>
          <p:nvPr/>
        </p:nvSpPr>
        <p:spPr>
          <a:xfrm>
            <a:off x="4564884" y="476846"/>
            <a:ext cx="3560321" cy="19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1100" spc="55">
                <a:solidFill>
                  <a:srgbClr val="000000"/>
                </a:solidFill>
                <a:latin typeface="Frutiger LT Std 55 Roman"/>
                <a:ea typeface="Frutiger LT Std 55 Roman"/>
                <a:cs typeface="Frutiger LT Std 55 Roman"/>
                <a:sym typeface="Frutiger LT Std 55 Roman"/>
              </a:defRPr>
            </a:lvl1pPr>
          </a:lstStyle>
          <a:p>
            <a:pPr lvl="0" algn="l">
              <a:defRPr sz="1800" spc="0"/>
            </a:pPr>
            <a:r>
              <a:rPr lang="en-US" sz="800" spc="39" dirty="0">
                <a:solidFill>
                  <a:schemeClr val="tx1">
                    <a:lumMod val="50000"/>
                  </a:schemeClr>
                </a:solidFill>
              </a:rPr>
              <a:t>BEKRAF - INDONESIAN AGENCY FOR CREATIVE ECONOMY</a:t>
            </a:r>
            <a:endParaRPr sz="800" spc="39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85284"/>
            <a:ext cx="9144000" cy="0"/>
          </a:xfrm>
          <a:prstGeom prst="line">
            <a:avLst/>
          </a:prstGeom>
          <a:noFill/>
          <a:ln w="3175" cap="flat" cmpd="sng">
            <a:solidFill>
              <a:srgbClr val="9B835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1546649" y="393464"/>
            <a:ext cx="2259229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4564884" y="393464"/>
            <a:ext cx="3839794" cy="0"/>
          </a:xfrm>
          <a:prstGeom prst="line">
            <a:avLst/>
          </a:prstGeom>
          <a:noFill/>
          <a:ln w="3175" cap="flat" cmpd="sng">
            <a:solidFill>
              <a:schemeClr val="tx1">
                <a:lumMod val="95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40" y="2496483"/>
            <a:ext cx="7007586" cy="124868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443" y="4119799"/>
            <a:ext cx="1217246" cy="53639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249" y="4732848"/>
            <a:ext cx="1217246" cy="51272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985736" y="4165510"/>
            <a:ext cx="90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Physical</a:t>
            </a:r>
            <a:endParaRPr lang="en-US" sz="14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558" y="4841650"/>
            <a:ext cx="1650200" cy="72028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503" y="4088568"/>
            <a:ext cx="1641254" cy="90701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2298" y="6021074"/>
            <a:ext cx="6831528" cy="55174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878" y="4076584"/>
            <a:ext cx="2590165" cy="1070338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563804" y="4088567"/>
            <a:ext cx="920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BUSINESS </a:t>
            </a:r>
          </a:p>
          <a:p>
            <a:r>
              <a:rPr lang="en-US" sz="1200" dirty="0"/>
              <a:t>INCUBATOR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8365" y="5320185"/>
            <a:ext cx="1226129" cy="57340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878" y="5261914"/>
            <a:ext cx="1159973" cy="588984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286878" y="2016400"/>
            <a:ext cx="111545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 smtClean="0"/>
              <a:t>IPR</a:t>
            </a:r>
          </a:p>
          <a:p>
            <a:pPr algn="ctr"/>
            <a:r>
              <a:rPr lang="en-US" sz="1350" dirty="0" smtClean="0"/>
              <a:t>registration</a:t>
            </a:r>
            <a:endParaRPr lang="en-US" sz="1350" dirty="0"/>
          </a:p>
        </p:txBody>
      </p:sp>
      <p:sp>
        <p:nvSpPr>
          <p:cNvPr id="68" name="Rectangle 67"/>
          <p:cNvSpPr/>
          <p:nvPr/>
        </p:nvSpPr>
        <p:spPr>
          <a:xfrm>
            <a:off x="2478220" y="1968088"/>
            <a:ext cx="120862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Access</a:t>
            </a:r>
          </a:p>
          <a:p>
            <a:pPr algn="ctr"/>
            <a:r>
              <a:rPr lang="en-US" sz="1350" dirty="0"/>
              <a:t>To Funding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985736" y="1970233"/>
            <a:ext cx="9701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/>
              <a:t>Access</a:t>
            </a:r>
            <a:endParaRPr lang="en-US" sz="1500" dirty="0"/>
          </a:p>
          <a:p>
            <a:r>
              <a:rPr lang="en-US" sz="1500" dirty="0" smtClean="0"/>
              <a:t>To Market</a:t>
            </a:r>
            <a:endParaRPr lang="en-US" sz="1500" dirty="0"/>
          </a:p>
        </p:txBody>
      </p:sp>
      <p:sp>
        <p:nvSpPr>
          <p:cNvPr id="70" name="Rectangle 69"/>
          <p:cNvSpPr/>
          <p:nvPr/>
        </p:nvSpPr>
        <p:spPr>
          <a:xfrm>
            <a:off x="1238030" y="3689670"/>
            <a:ext cx="20485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EXPERIENCE MENTORS</a:t>
            </a:r>
          </a:p>
        </p:txBody>
      </p:sp>
      <p:sp>
        <p:nvSpPr>
          <p:cNvPr id="71" name="Rectangle 70"/>
          <p:cNvSpPr/>
          <p:nvPr/>
        </p:nvSpPr>
        <p:spPr>
          <a:xfrm rot="16200000">
            <a:off x="-670542" y="4927608"/>
            <a:ext cx="2496122" cy="38943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nsolas" pitchFamily="49" charset="0"/>
                <a:ea typeface="+mj-ea"/>
                <a:cs typeface="Consolas" pitchFamily="49" charset="0"/>
              </a:rPr>
              <a:t>Infrastructure</a:t>
            </a:r>
            <a:endParaRPr lang="en-US" sz="1500" dirty="0">
              <a:solidFill>
                <a:schemeClr val="tx1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  <p:sp>
        <p:nvSpPr>
          <p:cNvPr id="72" name="Down Arrow 71"/>
          <p:cNvSpPr/>
          <p:nvPr/>
        </p:nvSpPr>
        <p:spPr>
          <a:xfrm>
            <a:off x="1705074" y="2484069"/>
            <a:ext cx="285132" cy="3184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3" name="Down Arrow 72"/>
          <p:cNvSpPr/>
          <p:nvPr/>
        </p:nvSpPr>
        <p:spPr>
          <a:xfrm>
            <a:off x="2958968" y="2484070"/>
            <a:ext cx="224153" cy="3045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4" name="Down Arrow 73"/>
          <p:cNvSpPr/>
          <p:nvPr/>
        </p:nvSpPr>
        <p:spPr>
          <a:xfrm>
            <a:off x="3977334" y="2484069"/>
            <a:ext cx="224636" cy="2640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5" name="Down Arrow 74"/>
          <p:cNvSpPr/>
          <p:nvPr/>
        </p:nvSpPr>
        <p:spPr>
          <a:xfrm rot="10800000">
            <a:off x="4666691" y="2464845"/>
            <a:ext cx="295532" cy="28323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6" name="Down Arrow 75"/>
          <p:cNvSpPr/>
          <p:nvPr/>
        </p:nvSpPr>
        <p:spPr>
          <a:xfrm rot="10800000">
            <a:off x="5920303" y="2309695"/>
            <a:ext cx="277196" cy="43839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7" name="Rectangle 76"/>
          <p:cNvSpPr/>
          <p:nvPr/>
        </p:nvSpPr>
        <p:spPr>
          <a:xfrm>
            <a:off x="2578727" y="4057789"/>
            <a:ext cx="1179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Co Working</a:t>
            </a:r>
          </a:p>
          <a:p>
            <a:pPr algn="ctr"/>
            <a:r>
              <a:rPr lang="en-US" sz="1400" dirty="0"/>
              <a:t>Space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6939" y="2542838"/>
            <a:ext cx="85177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POOLS</a:t>
            </a:r>
          </a:p>
          <a:p>
            <a:r>
              <a:rPr lang="en-US" sz="1500" dirty="0"/>
              <a:t>Of </a:t>
            </a:r>
            <a:endParaRPr lang="en-US" sz="1500" dirty="0" smtClean="0"/>
          </a:p>
          <a:p>
            <a:r>
              <a:rPr lang="en-US" sz="1500" dirty="0" smtClean="0"/>
              <a:t>TALENTS</a:t>
            </a:r>
            <a:endParaRPr lang="en-US" sz="1500" dirty="0"/>
          </a:p>
        </p:txBody>
      </p:sp>
      <p:sp>
        <p:nvSpPr>
          <p:cNvPr id="79" name="Rectangle 78"/>
          <p:cNvSpPr/>
          <p:nvPr/>
        </p:nvSpPr>
        <p:spPr>
          <a:xfrm>
            <a:off x="6111734" y="1965965"/>
            <a:ext cx="10550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Consumers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558388" y="1456939"/>
            <a:ext cx="10491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INVESTORS</a:t>
            </a:r>
          </a:p>
        </p:txBody>
      </p:sp>
      <p:cxnSp>
        <p:nvCxnSpPr>
          <p:cNvPr id="81" name="Curved Connector 80"/>
          <p:cNvCxnSpPr/>
          <p:nvPr/>
        </p:nvCxnSpPr>
        <p:spPr>
          <a:xfrm flipV="1">
            <a:off x="6304511" y="1659371"/>
            <a:ext cx="1048849" cy="841606"/>
          </a:xfrm>
          <a:prstGeom prst="curvedConnector3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393983" y="1319606"/>
            <a:ext cx="15242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CAPITAL MARKET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00255" y="142796"/>
            <a:ext cx="2756454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BEK-UP </a:t>
            </a:r>
            <a:endParaRPr lang="en-US" sz="2400" b="1" dirty="0" smtClean="0"/>
          </a:p>
          <a:p>
            <a:r>
              <a:rPr lang="en-US" sz="2400" b="1" dirty="0" smtClean="0"/>
              <a:t>Start Up Ecosystem</a:t>
            </a:r>
            <a:endParaRPr lang="en-US" sz="2400" b="1" dirty="0"/>
          </a:p>
          <a:p>
            <a:endParaRPr lang="en-US" sz="1350" dirty="0"/>
          </a:p>
        </p:txBody>
      </p:sp>
      <p:sp>
        <p:nvSpPr>
          <p:cNvPr id="84" name="Rectangle 83"/>
          <p:cNvSpPr/>
          <p:nvPr/>
        </p:nvSpPr>
        <p:spPr>
          <a:xfrm>
            <a:off x="3794429" y="3669340"/>
            <a:ext cx="154519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smtClean="0"/>
              <a:t>MARKET PLACE</a:t>
            </a:r>
            <a:endParaRPr lang="en-US" sz="1500" dirty="0"/>
          </a:p>
        </p:txBody>
      </p:sp>
      <p:sp>
        <p:nvSpPr>
          <p:cNvPr id="85" name="TextBox 84"/>
          <p:cNvSpPr txBox="1"/>
          <p:nvPr/>
        </p:nvSpPr>
        <p:spPr>
          <a:xfrm>
            <a:off x="4025833" y="4716396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Digital/</a:t>
            </a:r>
          </a:p>
          <a:p>
            <a:r>
              <a:rPr lang="en-US" sz="1400" dirty="0" smtClean="0"/>
              <a:t>E-Commerce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484184" y="5327678"/>
            <a:ext cx="12701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/>
              <a:t>Studio - </a:t>
            </a:r>
          </a:p>
          <a:p>
            <a:pPr algn="ctr"/>
            <a:r>
              <a:rPr lang="en-US" sz="1400" dirty="0" smtClean="0"/>
              <a:t>Workshop</a:t>
            </a:r>
            <a:endParaRPr lang="en-US" sz="1400" dirty="0"/>
          </a:p>
        </p:txBody>
      </p:sp>
      <p:sp>
        <p:nvSpPr>
          <p:cNvPr id="87" name="Rectangle 86"/>
          <p:cNvSpPr/>
          <p:nvPr/>
        </p:nvSpPr>
        <p:spPr>
          <a:xfrm>
            <a:off x="5339136" y="3673720"/>
            <a:ext cx="154519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/>
              <a:t>PLATFORM</a:t>
            </a:r>
            <a:endParaRPr lang="en-US" sz="1500" dirty="0"/>
          </a:p>
        </p:txBody>
      </p:sp>
      <p:sp>
        <p:nvSpPr>
          <p:cNvPr id="88" name="TextBox 87"/>
          <p:cNvSpPr txBox="1"/>
          <p:nvPr/>
        </p:nvSpPr>
        <p:spPr>
          <a:xfrm>
            <a:off x="5464420" y="4094616"/>
            <a:ext cx="1079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Concert Hall</a:t>
            </a:r>
          </a:p>
          <a:p>
            <a:r>
              <a:rPr lang="en-US" sz="1400" dirty="0" smtClean="0"/>
              <a:t>Theatre</a:t>
            </a:r>
          </a:p>
          <a:p>
            <a:r>
              <a:rPr lang="en-US" sz="1400" dirty="0" smtClean="0"/>
              <a:t>Cinema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5477344" y="5012408"/>
            <a:ext cx="90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Gallery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5415785" y="5599520"/>
            <a:ext cx="2256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Digital Streaming</a:t>
            </a:r>
            <a:endParaRPr lang="en-US" sz="1400" dirty="0"/>
          </a:p>
        </p:txBody>
      </p:sp>
      <p:sp>
        <p:nvSpPr>
          <p:cNvPr id="91" name="Rectangle 90"/>
          <p:cNvSpPr/>
          <p:nvPr/>
        </p:nvSpPr>
        <p:spPr>
          <a:xfrm>
            <a:off x="3430791" y="1043641"/>
            <a:ext cx="24718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smtClean="0"/>
              <a:t>GOVERNMENT POLICIES </a:t>
            </a:r>
            <a:endParaRPr lang="en-US" sz="1500" dirty="0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5793675" y="1205223"/>
            <a:ext cx="21873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185530" y="1204019"/>
            <a:ext cx="3372858" cy="1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7256252" y="3629358"/>
            <a:ext cx="90960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/>
              <a:t>BIG DATA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2482673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7148</TotalTime>
  <Words>442</Words>
  <Application>Microsoft Macintosh PowerPoint</Application>
  <PresentationFormat>On-screen Show (4:3)</PresentationFormat>
  <Paragraphs>128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Bekraf Sans</vt:lpstr>
      <vt:lpstr>Calibri</vt:lpstr>
      <vt:lpstr>Cantata One</vt:lpstr>
      <vt:lpstr>Consolas</vt:lpstr>
      <vt:lpstr>DroidSans-Bold</vt:lpstr>
      <vt:lpstr>Frutiger LT Std 55 Roman</vt:lpstr>
      <vt:lpstr>NotoSerif</vt:lpstr>
      <vt:lpstr>Roboto-Regular</vt:lpstr>
      <vt:lpstr>Trebuchet MS</vt:lpstr>
      <vt:lpstr>Wingdings</vt:lpstr>
      <vt:lpstr>Arial</vt:lpstr>
      <vt:lpstr>Black</vt:lpstr>
      <vt:lpstr>Winning The Digital War  </vt:lpstr>
      <vt:lpstr>PowerPoint Presentation</vt:lpstr>
      <vt:lpstr>PowerPoint Presentation</vt:lpstr>
      <vt:lpstr>DIGITALISASI PELAKU  EKONOMI KREATIF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Bekraf Umumkan 10 Startup Indonesia Untuk Ikut Startup Istanbul 2016</vt:lpstr>
      <vt:lpstr>PowerPoint Presentation</vt:lpstr>
      <vt:lpstr>PowerPoint Presentation</vt:lpstr>
      <vt:lpstr>PowerPoint Presentation</vt:lpstr>
      <vt:lpstr>PowerPoint Presentation</vt:lpstr>
    </vt:vector>
  </TitlesOfParts>
  <Company>hari.sungkari@gmail.com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BEKRAF  untuk  Kabupaten/Kota/Desa Kreatif</dc:title>
  <dc:creator>Hari Sungkari</dc:creator>
  <cp:lastModifiedBy>Microsoft Office User</cp:lastModifiedBy>
  <cp:revision>88</cp:revision>
  <dcterms:created xsi:type="dcterms:W3CDTF">2016-04-02T00:01:10Z</dcterms:created>
  <dcterms:modified xsi:type="dcterms:W3CDTF">2016-08-19T04:04:29Z</dcterms:modified>
</cp:coreProperties>
</file>